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0" r:id="rId5"/>
    <p:sldId id="261" r:id="rId6"/>
    <p:sldId id="257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90" y="-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3733-0BDB-4B82-844E-C5F7DDF0C4F7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7BF4-9240-4BFD-9E44-E5887FD23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3733-0BDB-4B82-844E-C5F7DDF0C4F7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7BF4-9240-4BFD-9E44-E5887FD23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3733-0BDB-4B82-844E-C5F7DDF0C4F7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7BF4-9240-4BFD-9E44-E5887FD23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3733-0BDB-4B82-844E-C5F7DDF0C4F7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7BF4-9240-4BFD-9E44-E5887FD23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3733-0BDB-4B82-844E-C5F7DDF0C4F7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7BF4-9240-4BFD-9E44-E5887FD23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3733-0BDB-4B82-844E-C5F7DDF0C4F7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7BF4-9240-4BFD-9E44-E5887FD23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3733-0BDB-4B82-844E-C5F7DDF0C4F7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7BF4-9240-4BFD-9E44-E5887FD23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3733-0BDB-4B82-844E-C5F7DDF0C4F7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7BF4-9240-4BFD-9E44-E5887FD23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3733-0BDB-4B82-844E-C5F7DDF0C4F7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7BF4-9240-4BFD-9E44-E5887FD23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3733-0BDB-4B82-844E-C5F7DDF0C4F7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7BF4-9240-4BFD-9E44-E5887FD23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3733-0BDB-4B82-844E-C5F7DDF0C4F7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7BF4-9240-4BFD-9E44-E5887FD23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E3733-0BDB-4B82-844E-C5F7DDF0C4F7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37BF4-9240-4BFD-9E44-E5887FD23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8534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Што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ќе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се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отпечати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со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следниот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програмски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код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во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програмскиот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јазик</a:t>
            </a:r>
            <a:r>
              <a:rPr lang="en-US" sz="2400" b="1" dirty="0">
                <a:solidFill>
                  <a:srgbClr val="FF0000"/>
                </a:solidFill>
              </a:rPr>
              <a:t> С</a:t>
            </a:r>
            <a:r>
              <a:rPr lang="en-US" sz="2400" b="1" dirty="0" smtClean="0">
                <a:solidFill>
                  <a:srgbClr val="FF0000"/>
                </a:solidFill>
              </a:rPr>
              <a:t>++?</a:t>
            </a:r>
            <a:endParaRPr lang="mk-MK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#include &lt;</a:t>
            </a:r>
            <a:r>
              <a:rPr lang="en-US" sz="2400" b="1" dirty="0" err="1" smtClean="0"/>
              <a:t>iostream</a:t>
            </a:r>
            <a:r>
              <a:rPr lang="en-US" sz="2400" b="1" dirty="0" smtClean="0"/>
              <a:t>&gt;</a:t>
            </a:r>
          </a:p>
          <a:p>
            <a:r>
              <a:rPr lang="en-US" sz="2400" b="1" dirty="0" smtClean="0"/>
              <a:t>using namespace std;</a:t>
            </a:r>
            <a:endParaRPr lang="en-US" sz="2400" b="1" dirty="0"/>
          </a:p>
          <a:p>
            <a:r>
              <a:rPr lang="fr-LU" sz="2400" b="1" dirty="0" err="1">
                <a:solidFill>
                  <a:srgbClr val="00B050"/>
                </a:solidFill>
              </a:rPr>
              <a:t>int</a:t>
            </a:r>
            <a:r>
              <a:rPr lang="fr-LU" sz="2400" b="1" dirty="0">
                <a:solidFill>
                  <a:srgbClr val="00B050"/>
                </a:solidFill>
              </a:rPr>
              <a:t> </a:t>
            </a:r>
            <a:r>
              <a:rPr lang="fr-LU" sz="2400" b="1" dirty="0" err="1">
                <a:solidFill>
                  <a:srgbClr val="00B050"/>
                </a:solidFill>
              </a:rPr>
              <a:t>funkcija</a:t>
            </a:r>
            <a:r>
              <a:rPr lang="fr-LU" sz="2400" b="1" dirty="0">
                <a:solidFill>
                  <a:srgbClr val="00B050"/>
                </a:solidFill>
              </a:rPr>
              <a:t> (</a:t>
            </a:r>
            <a:r>
              <a:rPr lang="fr-LU" sz="2400" b="1" dirty="0" err="1">
                <a:solidFill>
                  <a:srgbClr val="00B050"/>
                </a:solidFill>
              </a:rPr>
              <a:t>int</a:t>
            </a:r>
            <a:r>
              <a:rPr lang="fr-LU" sz="2400" b="1" dirty="0">
                <a:solidFill>
                  <a:srgbClr val="00B050"/>
                </a:solidFill>
              </a:rPr>
              <a:t> x, </a:t>
            </a:r>
            <a:r>
              <a:rPr lang="fr-LU" sz="2400" b="1" dirty="0" err="1">
                <a:solidFill>
                  <a:srgbClr val="00B050"/>
                </a:solidFill>
              </a:rPr>
              <a:t>int</a:t>
            </a:r>
            <a:r>
              <a:rPr lang="fr-LU" sz="2400" b="1" dirty="0">
                <a:solidFill>
                  <a:srgbClr val="00B050"/>
                </a:solidFill>
              </a:rPr>
              <a:t> y)</a:t>
            </a:r>
            <a:endParaRPr lang="en-US" sz="2400" b="1" dirty="0">
              <a:solidFill>
                <a:srgbClr val="00B050"/>
              </a:solidFill>
            </a:endParaRPr>
          </a:p>
          <a:p>
            <a:r>
              <a:rPr lang="fr-LU" sz="2400" b="1" dirty="0">
                <a:solidFill>
                  <a:srgbClr val="00B050"/>
                </a:solidFill>
              </a:rPr>
              <a:t>{</a:t>
            </a:r>
            <a:endParaRPr lang="en-US" sz="2400" b="1" dirty="0">
              <a:solidFill>
                <a:srgbClr val="00B050"/>
              </a:solidFill>
            </a:endParaRPr>
          </a:p>
          <a:p>
            <a:r>
              <a:rPr lang="fr-LU" sz="2400" b="1" dirty="0">
                <a:solidFill>
                  <a:srgbClr val="00B050"/>
                </a:solidFill>
              </a:rPr>
              <a:t>x = x + y;</a:t>
            </a:r>
            <a:endParaRPr lang="en-US" sz="2400" b="1" dirty="0">
              <a:solidFill>
                <a:srgbClr val="00B050"/>
              </a:solidFill>
            </a:endParaRPr>
          </a:p>
          <a:p>
            <a:r>
              <a:rPr lang="fr-LU" sz="2400" b="1" dirty="0">
                <a:solidFill>
                  <a:srgbClr val="00B050"/>
                </a:solidFill>
              </a:rPr>
              <a:t>return x - y;</a:t>
            </a:r>
            <a:endParaRPr lang="en-US" sz="2400" b="1" dirty="0">
              <a:solidFill>
                <a:srgbClr val="00B050"/>
              </a:solidFill>
            </a:endParaRPr>
          </a:p>
          <a:p>
            <a:r>
              <a:rPr lang="fr-LU" sz="2400" b="1" dirty="0">
                <a:solidFill>
                  <a:srgbClr val="00B050"/>
                </a:solidFill>
              </a:rPr>
              <a:t>}</a:t>
            </a:r>
            <a:endParaRPr lang="en-US" sz="2400" b="1" dirty="0">
              <a:solidFill>
                <a:srgbClr val="00B050"/>
              </a:solidFill>
            </a:endParaRPr>
          </a:p>
          <a:p>
            <a:r>
              <a:rPr lang="fr-LU" sz="2400" b="1" dirty="0" err="1"/>
              <a:t>int</a:t>
            </a:r>
            <a:r>
              <a:rPr lang="fr-LU" sz="2400" b="1" dirty="0"/>
              <a:t> main ()</a:t>
            </a:r>
            <a:endParaRPr lang="en-US" sz="2400" b="1" dirty="0"/>
          </a:p>
          <a:p>
            <a:r>
              <a:rPr lang="fr-LU" sz="2400" b="1" dirty="0"/>
              <a:t>{</a:t>
            </a:r>
            <a:endParaRPr lang="en-US" sz="2400" b="1" dirty="0"/>
          </a:p>
          <a:p>
            <a:r>
              <a:rPr lang="fr-LU" sz="2400" b="1" dirty="0" err="1"/>
              <a:t>int</a:t>
            </a:r>
            <a:r>
              <a:rPr lang="fr-LU" sz="2400" b="1" dirty="0"/>
              <a:t> x = 2, y = 3;</a:t>
            </a:r>
            <a:endParaRPr lang="en-US" sz="2400" b="1" dirty="0"/>
          </a:p>
          <a:p>
            <a:r>
              <a:rPr lang="fr-LU" sz="2400" b="1" dirty="0"/>
              <a:t>cout&lt;&lt;x-</a:t>
            </a:r>
            <a:r>
              <a:rPr lang="fr-LU" sz="2400" b="1" dirty="0" err="1"/>
              <a:t>funkcija</a:t>
            </a:r>
            <a:r>
              <a:rPr lang="fr-LU" sz="2400" b="1" dirty="0"/>
              <a:t> (x, y);</a:t>
            </a:r>
            <a:endParaRPr lang="en-US" sz="2400" b="1" dirty="0"/>
          </a:p>
          <a:p>
            <a:r>
              <a:rPr lang="en-US" sz="2400" b="1" dirty="0"/>
              <a:t>return 0;</a:t>
            </a:r>
          </a:p>
          <a:p>
            <a:r>
              <a:rPr lang="en-US" sz="2400" b="1" dirty="0"/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1905000"/>
            <a:ext cx="3505200" cy="182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F:\eksterno\2015\IV god\габриела\14.JPG"/>
          <p:cNvPicPr/>
          <p:nvPr/>
        </p:nvPicPr>
        <p:blipFill>
          <a:blip r:embed="rId2"/>
          <a:srcRect r="31710" b="24352"/>
          <a:stretch>
            <a:fillRect/>
          </a:stretch>
        </p:blipFill>
        <p:spPr bwMode="auto">
          <a:xfrm>
            <a:off x="228600" y="685800"/>
            <a:ext cx="86868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eksterno\2015\IV god\IV god\Јована\2ф.JPG"/>
          <p:cNvPicPr/>
          <p:nvPr/>
        </p:nvPicPr>
        <p:blipFill>
          <a:blip r:embed="rId2"/>
          <a:srcRect r="33505" b="39766"/>
          <a:stretch>
            <a:fillRect/>
          </a:stretch>
        </p:blipFill>
        <p:spPr bwMode="auto">
          <a:xfrm>
            <a:off x="381000" y="609600"/>
            <a:ext cx="81534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eksterno\2015\IV god\IV god\симона\21ф.JPG"/>
          <p:cNvPicPr/>
          <p:nvPr/>
        </p:nvPicPr>
        <p:blipFill>
          <a:blip r:embed="rId2"/>
          <a:srcRect r="51747" b="68733"/>
          <a:stretch>
            <a:fillRect/>
          </a:stretch>
        </p:blipFill>
        <p:spPr bwMode="auto">
          <a:xfrm>
            <a:off x="533400" y="762000"/>
            <a:ext cx="6705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:\eksterno\2015\IV god\габриела\3.JPG"/>
          <p:cNvPicPr/>
          <p:nvPr/>
        </p:nvPicPr>
        <p:blipFill>
          <a:blip r:embed="rId2"/>
          <a:srcRect r="17821" b="42569"/>
          <a:stretch>
            <a:fillRect/>
          </a:stretch>
        </p:blipFill>
        <p:spPr bwMode="auto">
          <a:xfrm>
            <a:off x="381000" y="1143000"/>
            <a:ext cx="8534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391400" y="4267200"/>
            <a:ext cx="12192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eksterno\III godina\andreaIII\27.JPG"/>
          <p:cNvPicPr/>
          <p:nvPr/>
        </p:nvPicPr>
        <p:blipFill>
          <a:blip r:embed="rId2"/>
          <a:srcRect r="20769"/>
          <a:stretch>
            <a:fillRect/>
          </a:stretch>
        </p:blipFill>
        <p:spPr bwMode="auto">
          <a:xfrm>
            <a:off x="457200" y="685800"/>
            <a:ext cx="8001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391400" y="4267200"/>
            <a:ext cx="9906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.JPG"/>
          <p:cNvPicPr/>
          <p:nvPr/>
        </p:nvPicPr>
        <p:blipFill>
          <a:blip r:embed="rId2"/>
          <a:srcRect r="28762" b="12276"/>
          <a:stretch>
            <a:fillRect/>
          </a:stretch>
        </p:blipFill>
        <p:spPr>
          <a:xfrm>
            <a:off x="0" y="381000"/>
            <a:ext cx="8915400" cy="624839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457200"/>
            <a:ext cx="77724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Одговори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кој</a:t>
            </a:r>
            <a:r>
              <a:rPr lang="en-US" sz="2400" b="1" dirty="0" smtClean="0"/>
              <a:t> е </a:t>
            </a:r>
            <a:r>
              <a:rPr lang="en-US" sz="2400" b="1" dirty="0" err="1" smtClean="0"/>
              <a:t>резултатот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од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извршување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на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следниот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програмски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сегмент</a:t>
            </a:r>
            <a:r>
              <a:rPr lang="en-US" sz="2400" b="1" dirty="0" smtClean="0"/>
              <a:t>.</a:t>
            </a:r>
            <a:endParaRPr lang="mk-MK" sz="2400" b="1" dirty="0" smtClean="0"/>
          </a:p>
          <a:p>
            <a:endParaRPr lang="en-US" sz="2400" b="1" dirty="0" smtClean="0"/>
          </a:p>
          <a:p>
            <a:r>
              <a:rPr lang="en-US" sz="2400" b="1" dirty="0" smtClean="0"/>
              <a:t>void duplicate (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&amp; a,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&amp; b,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&amp; c)</a:t>
            </a:r>
          </a:p>
          <a:p>
            <a:r>
              <a:rPr lang="en-US" sz="2400" b="1" dirty="0" smtClean="0"/>
              <a:t>{</a:t>
            </a:r>
          </a:p>
          <a:p>
            <a:r>
              <a:rPr lang="en-US" sz="2400" b="1" dirty="0" smtClean="0"/>
              <a:t>  a*=2;              </a:t>
            </a:r>
          </a:p>
          <a:p>
            <a:r>
              <a:rPr lang="en-US" sz="2400" b="1" dirty="0" smtClean="0"/>
              <a:t>  b*=2;             </a:t>
            </a:r>
          </a:p>
          <a:p>
            <a:r>
              <a:rPr lang="en-US" sz="2400" b="1" dirty="0" smtClean="0"/>
              <a:t>  c*=2;             </a:t>
            </a:r>
          </a:p>
          <a:p>
            <a:r>
              <a:rPr lang="en-US" sz="2400" b="1" dirty="0" smtClean="0"/>
              <a:t>}</a:t>
            </a:r>
          </a:p>
          <a:p>
            <a:r>
              <a:rPr lang="en-US" sz="2400" b="1" dirty="0" err="1" smtClean="0"/>
              <a:t>int</a:t>
            </a:r>
            <a:r>
              <a:rPr lang="en-US" sz="2400" b="1" dirty="0" smtClean="0"/>
              <a:t> main ()</a:t>
            </a:r>
          </a:p>
          <a:p>
            <a:r>
              <a:rPr lang="en-US" sz="2400" b="1" dirty="0" smtClean="0"/>
              <a:t>{</a:t>
            </a:r>
          </a:p>
          <a:p>
            <a:r>
              <a:rPr lang="en-US" sz="2400" b="1" dirty="0" smtClean="0"/>
              <a:t> 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x=1, y=3, z=7;</a:t>
            </a:r>
          </a:p>
          <a:p>
            <a:r>
              <a:rPr lang="en-US" sz="2400" b="1" dirty="0" smtClean="0"/>
              <a:t>duplicate (x, y, z);</a:t>
            </a:r>
          </a:p>
          <a:p>
            <a:r>
              <a:rPr lang="en-US" sz="2400" b="1" dirty="0" smtClean="0"/>
              <a:t>  </a:t>
            </a:r>
            <a:r>
              <a:rPr lang="en-US" sz="2400" b="1" dirty="0" err="1" smtClean="0"/>
              <a:t>cout</a:t>
            </a:r>
            <a:r>
              <a:rPr lang="en-US" sz="2400" b="1" dirty="0" smtClean="0"/>
              <a:t> &lt;&lt; "x=" &lt;&lt; x &lt;&lt; ", y=" &lt;&lt; y &lt;&lt; ", z=" &lt;&lt; z;</a:t>
            </a:r>
          </a:p>
          <a:p>
            <a:r>
              <a:rPr lang="en-US" sz="2400" b="1" dirty="0" smtClean="0"/>
              <a:t>  return 0;</a:t>
            </a:r>
          </a:p>
          <a:p>
            <a:r>
              <a:rPr lang="en-US" sz="2400" b="1" dirty="0" smtClean="0"/>
              <a:t>} </a:t>
            </a:r>
            <a:endParaRPr lang="en-US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609600"/>
            <a:ext cx="9677400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Што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ќе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се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прикаже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на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екранот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по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извршување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на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следниот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програмски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код</a:t>
            </a:r>
            <a:r>
              <a:rPr lang="en-US" sz="2000" b="1" dirty="0">
                <a:solidFill>
                  <a:srgbClr val="FF0000"/>
                </a:solidFill>
              </a:rPr>
              <a:t>?</a:t>
            </a:r>
          </a:p>
          <a:p>
            <a:r>
              <a:rPr lang="en-US" sz="2400" b="1" dirty="0"/>
              <a:t> #include &lt;</a:t>
            </a:r>
            <a:r>
              <a:rPr lang="en-US" sz="2400" b="1" dirty="0" err="1"/>
              <a:t>iostream</a:t>
            </a:r>
            <a:r>
              <a:rPr lang="en-US" sz="2400" b="1" dirty="0"/>
              <a:t>&gt;</a:t>
            </a:r>
          </a:p>
          <a:p>
            <a:r>
              <a:rPr lang="en-US" sz="2400" b="1" dirty="0"/>
              <a:t>using namespace std;</a:t>
            </a:r>
          </a:p>
          <a:p>
            <a:r>
              <a:rPr lang="fr-LU" sz="2400" b="1" dirty="0" err="1">
                <a:solidFill>
                  <a:srgbClr val="00B050"/>
                </a:solidFill>
              </a:rPr>
              <a:t>void</a:t>
            </a:r>
            <a:r>
              <a:rPr lang="fr-LU" sz="2400" b="1" dirty="0">
                <a:solidFill>
                  <a:srgbClr val="00B050"/>
                </a:solidFill>
              </a:rPr>
              <a:t> </a:t>
            </a:r>
            <a:r>
              <a:rPr lang="fr-LU" sz="2400" b="1" dirty="0" err="1">
                <a:solidFill>
                  <a:srgbClr val="00B050"/>
                </a:solidFill>
              </a:rPr>
              <a:t>mojaFunkcija</a:t>
            </a:r>
            <a:r>
              <a:rPr lang="fr-LU" sz="2400" b="1" dirty="0">
                <a:solidFill>
                  <a:srgbClr val="00B050"/>
                </a:solidFill>
              </a:rPr>
              <a:t>();</a:t>
            </a:r>
            <a:endParaRPr lang="en-US" sz="2400" b="1" dirty="0">
              <a:solidFill>
                <a:srgbClr val="00B050"/>
              </a:solidFill>
            </a:endParaRPr>
          </a:p>
          <a:p>
            <a:r>
              <a:rPr lang="fr-LU" sz="2400" b="1" dirty="0" err="1"/>
              <a:t>int</a:t>
            </a:r>
            <a:r>
              <a:rPr lang="fr-LU" sz="2400" b="1" dirty="0"/>
              <a:t> main()</a:t>
            </a:r>
            <a:endParaRPr lang="en-US" sz="2400" b="1" dirty="0"/>
          </a:p>
          <a:p>
            <a:r>
              <a:rPr lang="fr-LU" sz="2400" b="1" dirty="0"/>
              <a:t>{</a:t>
            </a:r>
            <a:endParaRPr lang="en-US" sz="2400" b="1" dirty="0"/>
          </a:p>
          <a:p>
            <a:r>
              <a:rPr lang="fr-LU" sz="2400" b="1" dirty="0"/>
              <a:t>cout&lt;&lt;”Vo </a:t>
            </a:r>
            <a:r>
              <a:rPr lang="fr-LU" sz="2400" b="1" dirty="0" err="1"/>
              <a:t>funkcijata</a:t>
            </a:r>
            <a:r>
              <a:rPr lang="fr-LU" sz="2400" b="1" dirty="0"/>
              <a:t> main”&lt;&lt; </a:t>
            </a:r>
            <a:r>
              <a:rPr lang="fr-LU" sz="2400" b="1" dirty="0" err="1"/>
              <a:t>endl</a:t>
            </a:r>
            <a:r>
              <a:rPr lang="fr-LU" sz="2400" b="1" dirty="0"/>
              <a:t>;</a:t>
            </a:r>
            <a:endParaRPr lang="en-US" sz="2400" b="1" dirty="0"/>
          </a:p>
          <a:p>
            <a:r>
              <a:rPr lang="en-US" sz="2400" b="1" dirty="0" err="1"/>
              <a:t>mojafunkcija</a:t>
            </a:r>
            <a:r>
              <a:rPr lang="en-US" sz="2400" b="1" dirty="0"/>
              <a:t>();</a:t>
            </a:r>
          </a:p>
          <a:p>
            <a:r>
              <a:rPr lang="en-US" sz="2400" b="1" dirty="0" err="1"/>
              <a:t>cout</a:t>
            </a:r>
            <a:r>
              <a:rPr lang="en-US" sz="2400" b="1" dirty="0"/>
              <a:t>&lt;&lt; “</a:t>
            </a:r>
            <a:r>
              <a:rPr lang="en-US" sz="2400" b="1" dirty="0" err="1"/>
              <a:t>povtorno</a:t>
            </a:r>
            <a:r>
              <a:rPr lang="en-US" sz="2400" b="1" dirty="0"/>
              <a:t> </a:t>
            </a:r>
            <a:r>
              <a:rPr lang="en-US" sz="2400" b="1" dirty="0" err="1"/>
              <a:t>vo</a:t>
            </a:r>
            <a:r>
              <a:rPr lang="en-US" sz="2400" b="1" dirty="0"/>
              <a:t> main”&lt;&lt;</a:t>
            </a:r>
            <a:r>
              <a:rPr lang="en-US" sz="2400" b="1" dirty="0" err="1"/>
              <a:t>endl</a:t>
            </a:r>
            <a:r>
              <a:rPr lang="en-US" sz="2400" b="1" dirty="0"/>
              <a:t>;</a:t>
            </a:r>
          </a:p>
          <a:p>
            <a:r>
              <a:rPr lang="en-US" sz="2400" b="1" dirty="0"/>
              <a:t>return 0;</a:t>
            </a:r>
          </a:p>
          <a:p>
            <a:r>
              <a:rPr lang="en-US" sz="2400" b="1" dirty="0"/>
              <a:t>}</a:t>
            </a:r>
          </a:p>
          <a:p>
            <a:r>
              <a:rPr lang="en-US" sz="2400" b="1" dirty="0">
                <a:solidFill>
                  <a:srgbClr val="00B050"/>
                </a:solidFill>
              </a:rPr>
              <a:t>void </a:t>
            </a:r>
            <a:r>
              <a:rPr lang="en-US" sz="2400" b="1" dirty="0" err="1">
                <a:solidFill>
                  <a:srgbClr val="00B050"/>
                </a:solidFill>
              </a:rPr>
              <a:t>mojaFunkcija</a:t>
            </a:r>
            <a:r>
              <a:rPr lang="en-US" sz="2400" b="1" dirty="0">
                <a:solidFill>
                  <a:srgbClr val="00B050"/>
                </a:solidFill>
              </a:rPr>
              <a:t>()</a:t>
            </a:r>
          </a:p>
          <a:p>
            <a:r>
              <a:rPr lang="en-US" sz="2400" b="1" dirty="0">
                <a:solidFill>
                  <a:srgbClr val="00B050"/>
                </a:solidFill>
              </a:rPr>
              <a:t>{</a:t>
            </a:r>
          </a:p>
          <a:p>
            <a:r>
              <a:rPr lang="en-US" sz="2400" b="1" dirty="0" err="1">
                <a:solidFill>
                  <a:srgbClr val="00B050"/>
                </a:solidFill>
              </a:rPr>
              <a:t>cout</a:t>
            </a:r>
            <a:r>
              <a:rPr lang="en-US" sz="2400" b="1" dirty="0">
                <a:solidFill>
                  <a:srgbClr val="00B050"/>
                </a:solidFill>
              </a:rPr>
              <a:t>&lt;&lt;”Vo </a:t>
            </a:r>
            <a:r>
              <a:rPr lang="en-US" sz="2400" b="1" dirty="0" err="1">
                <a:solidFill>
                  <a:srgbClr val="00B050"/>
                </a:solidFill>
              </a:rPr>
              <a:t>funcijata</a:t>
            </a:r>
            <a:r>
              <a:rPr lang="en-US" sz="2400" b="1" dirty="0">
                <a:solidFill>
                  <a:srgbClr val="00B050"/>
                </a:solidFill>
              </a:rPr>
              <a:t> </a:t>
            </a:r>
            <a:r>
              <a:rPr lang="en-US" sz="2400" b="1" dirty="0" err="1">
                <a:solidFill>
                  <a:srgbClr val="00B050"/>
                </a:solidFill>
              </a:rPr>
              <a:t>mojaFunkcija</a:t>
            </a:r>
            <a:r>
              <a:rPr lang="en-US" sz="2400" b="1" dirty="0">
                <a:solidFill>
                  <a:srgbClr val="00B050"/>
                </a:solidFill>
              </a:rPr>
              <a:t>”&lt;&lt;</a:t>
            </a:r>
            <a:r>
              <a:rPr lang="en-US" sz="2400" b="1" dirty="0" err="1">
                <a:solidFill>
                  <a:srgbClr val="00B050"/>
                </a:solidFill>
              </a:rPr>
              <a:t>endl</a:t>
            </a:r>
            <a:r>
              <a:rPr lang="en-US" sz="2400" b="1" dirty="0" smtClean="0">
                <a:solidFill>
                  <a:srgbClr val="00B050"/>
                </a:solidFill>
              </a:rPr>
              <a:t>;}</a:t>
            </a:r>
            <a:r>
              <a:rPr lang="mk-MK" sz="2400" b="1" dirty="0" smtClean="0">
                <a:solidFill>
                  <a:srgbClr val="00B050"/>
                </a:solidFill>
              </a:rPr>
              <a:t/>
            </a:r>
            <a:br>
              <a:rPr lang="mk-MK" sz="2400" b="1" dirty="0" smtClean="0">
                <a:solidFill>
                  <a:srgbClr val="00B050"/>
                </a:solidFill>
              </a:rPr>
            </a:br>
            <a:r>
              <a:rPr lang="en-US" sz="2400" dirty="0"/>
              <a:t> </a:t>
            </a:r>
            <a:endParaRPr lang="mk-MK" sz="2400" dirty="0" smtClean="0"/>
          </a:p>
          <a:p>
            <a:r>
              <a:rPr lang="en-US" sz="2400" b="1" dirty="0" err="1" smtClean="0">
                <a:solidFill>
                  <a:srgbClr val="FF0000"/>
                </a:solidFill>
              </a:rPr>
              <a:t>Со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кој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број</a:t>
            </a:r>
            <a:r>
              <a:rPr lang="en-US" sz="2400" b="1" dirty="0">
                <a:solidFill>
                  <a:srgbClr val="FF0000"/>
                </a:solidFill>
              </a:rPr>
              <a:t> е </a:t>
            </a:r>
            <a:r>
              <a:rPr lang="en-US" sz="2400" b="1" dirty="0" err="1">
                <a:solidFill>
                  <a:srgbClr val="FF0000"/>
                </a:solidFill>
              </a:rPr>
              <a:t>означена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наредбата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за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дефинирање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прототип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на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функција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во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следниот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програмски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код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во</a:t>
            </a:r>
            <a:r>
              <a:rPr lang="en-US" sz="2400" b="1" dirty="0">
                <a:solidFill>
                  <a:srgbClr val="FF0000"/>
                </a:solidFill>
              </a:rPr>
              <a:t> С++?</a:t>
            </a:r>
          </a:p>
          <a:p>
            <a:endParaRPr lang="mk-MK" sz="2400" b="1" dirty="0" smtClean="0">
              <a:solidFill>
                <a:srgbClr val="00B050"/>
              </a:solidFill>
            </a:endParaRPr>
          </a:p>
          <a:p>
            <a:endParaRPr lang="mk-MK" sz="2400" b="1" dirty="0">
              <a:solidFill>
                <a:srgbClr val="00B050"/>
              </a:solidFill>
            </a:endParaRPr>
          </a:p>
          <a:p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endParaRPr lang="en-US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Која</a:t>
            </a:r>
            <a:r>
              <a:rPr lang="en-US" sz="2400" b="1" dirty="0"/>
              <a:t> </a:t>
            </a:r>
            <a:r>
              <a:rPr lang="en-US" sz="2400" b="1" dirty="0" err="1"/>
              <a:t>од</a:t>
            </a:r>
            <a:r>
              <a:rPr lang="en-US" sz="2400" b="1" dirty="0"/>
              <a:t> </a:t>
            </a:r>
            <a:r>
              <a:rPr lang="en-US" sz="2400" b="1" dirty="0" err="1"/>
              <a:t>наведените</a:t>
            </a:r>
            <a:r>
              <a:rPr lang="en-US" sz="2400" b="1" dirty="0"/>
              <a:t> </a:t>
            </a:r>
            <a:r>
              <a:rPr lang="en-US" sz="2400" b="1" dirty="0" err="1"/>
              <a:t>функции</a:t>
            </a:r>
            <a:r>
              <a:rPr lang="en-US" sz="2400" b="1" dirty="0"/>
              <a:t> </a:t>
            </a:r>
            <a:r>
              <a:rPr lang="en-US" sz="2400" b="1" dirty="0" err="1"/>
              <a:t>користи</a:t>
            </a:r>
            <a:r>
              <a:rPr lang="en-US" sz="2400" b="1" dirty="0"/>
              <a:t> </a:t>
            </a:r>
            <a:r>
              <a:rPr lang="en-US" sz="2400" b="1" dirty="0" err="1"/>
              <a:t>предавање</a:t>
            </a:r>
            <a:r>
              <a:rPr lang="en-US" sz="2400" b="1" dirty="0"/>
              <a:t>  </a:t>
            </a:r>
            <a:r>
              <a:rPr lang="en-US" sz="2400" b="1" dirty="0" err="1"/>
              <a:t>на</a:t>
            </a:r>
            <a:r>
              <a:rPr lang="en-US" sz="2400" b="1" dirty="0"/>
              <a:t> </a:t>
            </a:r>
            <a:r>
              <a:rPr lang="en-US" sz="2400" b="1" dirty="0" err="1"/>
              <a:t>аргументи</a:t>
            </a:r>
            <a:r>
              <a:rPr lang="en-US" sz="2400" b="1" dirty="0"/>
              <a:t> </a:t>
            </a:r>
            <a:r>
              <a:rPr lang="en-US" sz="2400" b="1" dirty="0" err="1"/>
              <a:t>само</a:t>
            </a:r>
            <a:r>
              <a:rPr lang="en-US" sz="2400" b="1" dirty="0"/>
              <a:t> </a:t>
            </a:r>
            <a:r>
              <a:rPr lang="en-US" sz="2400" b="1" dirty="0" err="1"/>
              <a:t>по</a:t>
            </a:r>
            <a:r>
              <a:rPr lang="en-US" sz="2400" b="1" dirty="0"/>
              <a:t> </a:t>
            </a:r>
            <a:r>
              <a:rPr lang="en-US" sz="2400" b="1" dirty="0" err="1"/>
              <a:t>вредност</a:t>
            </a:r>
            <a:r>
              <a:rPr lang="en-US" sz="2400" b="1" dirty="0"/>
              <a:t>, </a:t>
            </a:r>
            <a:r>
              <a:rPr lang="en-US" sz="2400" b="1" dirty="0" err="1"/>
              <a:t>во</a:t>
            </a:r>
            <a:r>
              <a:rPr lang="en-US" sz="2400" b="1" dirty="0"/>
              <a:t> </a:t>
            </a:r>
            <a:r>
              <a:rPr lang="en-US" sz="2400" b="1" dirty="0" err="1"/>
              <a:t>програмскиот</a:t>
            </a:r>
            <a:r>
              <a:rPr lang="en-US" sz="2400" b="1" dirty="0"/>
              <a:t> </a:t>
            </a:r>
            <a:r>
              <a:rPr lang="en-US" sz="2400" b="1" dirty="0" err="1"/>
              <a:t>јазик</a:t>
            </a:r>
            <a:r>
              <a:rPr lang="en-US" sz="2400" b="1" dirty="0"/>
              <a:t> С++?</a:t>
            </a:r>
          </a:p>
        </p:txBody>
      </p:sp>
      <p:pic>
        <p:nvPicPr>
          <p:cNvPr id="5" name="Picture 4" descr="D:\eksterno\2015\IV god\IV god\м.душка\26ф.JPG"/>
          <p:cNvPicPr/>
          <p:nvPr/>
        </p:nvPicPr>
        <p:blipFill>
          <a:blip r:embed="rId2"/>
          <a:srcRect t="4159" r="65543" b="66366"/>
          <a:stretch>
            <a:fillRect/>
          </a:stretch>
        </p:blipFill>
        <p:spPr bwMode="auto">
          <a:xfrm>
            <a:off x="1676400" y="1219200"/>
            <a:ext cx="4876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:\eksterno\2015\IV god\габриела Г\7ф.JPG"/>
          <p:cNvPicPr/>
          <p:nvPr/>
        </p:nvPicPr>
        <p:blipFill>
          <a:blip r:embed="rId2"/>
          <a:srcRect r="32653" b="27110"/>
          <a:stretch>
            <a:fillRect/>
          </a:stretch>
        </p:blipFill>
        <p:spPr bwMode="auto">
          <a:xfrm>
            <a:off x="152400" y="304800"/>
            <a:ext cx="8763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7.JPG"/>
          <p:cNvPicPr/>
          <p:nvPr/>
        </p:nvPicPr>
        <p:blipFill>
          <a:blip r:embed="rId2"/>
          <a:srcRect r="29183" b="11819"/>
          <a:stretch>
            <a:fillRect/>
          </a:stretch>
        </p:blipFill>
        <p:spPr>
          <a:xfrm>
            <a:off x="152400" y="152400"/>
            <a:ext cx="8305800" cy="6172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28600"/>
            <a:ext cx="82296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Определи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кој</a:t>
            </a:r>
            <a:r>
              <a:rPr lang="en-US" sz="2000" b="1" dirty="0">
                <a:solidFill>
                  <a:srgbClr val="FF0000"/>
                </a:solidFill>
              </a:rPr>
              <a:t> е </a:t>
            </a:r>
            <a:r>
              <a:rPr lang="en-US" sz="2000" b="1" dirty="0" err="1">
                <a:solidFill>
                  <a:srgbClr val="FF0000"/>
                </a:solidFill>
              </a:rPr>
              <a:t>резултатот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од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извршување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на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следниот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програмски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код</a:t>
            </a:r>
            <a:r>
              <a:rPr lang="en-US" sz="2000" b="1" dirty="0"/>
              <a:t>.</a:t>
            </a:r>
          </a:p>
          <a:p>
            <a:r>
              <a:rPr lang="en-US" sz="2400" b="1" dirty="0"/>
              <a:t>  </a:t>
            </a:r>
            <a:r>
              <a:rPr lang="en-US" sz="2200" b="1" dirty="0"/>
              <a:t>#include &lt;</a:t>
            </a:r>
            <a:r>
              <a:rPr lang="en-US" sz="2200" b="1" dirty="0" err="1"/>
              <a:t>iostream</a:t>
            </a:r>
            <a:r>
              <a:rPr lang="en-US" sz="2200" b="1" dirty="0"/>
              <a:t>&gt;</a:t>
            </a:r>
          </a:p>
          <a:p>
            <a:r>
              <a:rPr lang="en-US" sz="2200" b="1" dirty="0"/>
              <a:t>  using namespace std;</a:t>
            </a:r>
          </a:p>
          <a:p>
            <a:r>
              <a:rPr lang="en-US" sz="2200" b="1" dirty="0"/>
              <a:t>   </a:t>
            </a:r>
            <a:r>
              <a:rPr lang="en-US" sz="2200" b="1" dirty="0">
                <a:solidFill>
                  <a:srgbClr val="00B050"/>
                </a:solidFill>
              </a:rPr>
              <a:t>void </a:t>
            </a:r>
            <a:r>
              <a:rPr lang="en-US" sz="2200" b="1" dirty="0" err="1">
                <a:solidFill>
                  <a:srgbClr val="00B050"/>
                </a:solidFill>
              </a:rPr>
              <a:t>pecati</a:t>
            </a:r>
            <a:r>
              <a:rPr lang="en-US" sz="2200" b="1" dirty="0">
                <a:solidFill>
                  <a:srgbClr val="00B050"/>
                </a:solidFill>
              </a:rPr>
              <a:t>(</a:t>
            </a:r>
            <a:r>
              <a:rPr lang="en-US" sz="2200" b="1" dirty="0" err="1">
                <a:solidFill>
                  <a:srgbClr val="00B050"/>
                </a:solidFill>
              </a:rPr>
              <a:t>int</a:t>
            </a:r>
            <a:r>
              <a:rPr lang="en-US" sz="2200" b="1" dirty="0">
                <a:solidFill>
                  <a:srgbClr val="00B050"/>
                </a:solidFill>
              </a:rPr>
              <a:t> </a:t>
            </a:r>
            <a:r>
              <a:rPr lang="en-US" sz="2200" b="1" dirty="0" err="1">
                <a:solidFill>
                  <a:srgbClr val="00B050"/>
                </a:solidFill>
              </a:rPr>
              <a:t>i</a:t>
            </a:r>
            <a:r>
              <a:rPr lang="en-US" sz="2200" b="1" dirty="0">
                <a:solidFill>
                  <a:srgbClr val="00B050"/>
                </a:solidFill>
              </a:rPr>
              <a:t>)</a:t>
            </a:r>
          </a:p>
          <a:p>
            <a:r>
              <a:rPr lang="en-US" sz="2200" b="1" dirty="0">
                <a:solidFill>
                  <a:srgbClr val="00B050"/>
                </a:solidFill>
              </a:rPr>
              <a:t>   {</a:t>
            </a:r>
          </a:p>
          <a:p>
            <a:r>
              <a:rPr lang="en-US" sz="2200" b="1" dirty="0">
                <a:solidFill>
                  <a:srgbClr val="00B050"/>
                </a:solidFill>
              </a:rPr>
              <a:t>       </a:t>
            </a:r>
            <a:r>
              <a:rPr lang="en-US" sz="2200" b="1" dirty="0" err="1">
                <a:solidFill>
                  <a:srgbClr val="00B050"/>
                </a:solidFill>
              </a:rPr>
              <a:t>cout</a:t>
            </a:r>
            <a:r>
              <a:rPr lang="en-US" sz="2200" b="1" dirty="0">
                <a:solidFill>
                  <a:srgbClr val="00B050"/>
                </a:solidFill>
              </a:rPr>
              <a:t> &lt;&lt; </a:t>
            </a:r>
            <a:r>
              <a:rPr lang="en-US" sz="2200" b="1" dirty="0" err="1">
                <a:solidFill>
                  <a:srgbClr val="00B050"/>
                </a:solidFill>
              </a:rPr>
              <a:t>i</a:t>
            </a:r>
            <a:r>
              <a:rPr lang="en-US" sz="2200" b="1" dirty="0">
                <a:solidFill>
                  <a:srgbClr val="00B050"/>
                </a:solidFill>
              </a:rPr>
              <a:t>;</a:t>
            </a:r>
          </a:p>
          <a:p>
            <a:r>
              <a:rPr lang="en-US" sz="2200" b="1" dirty="0">
                <a:solidFill>
                  <a:srgbClr val="00B050"/>
                </a:solidFill>
              </a:rPr>
              <a:t>    </a:t>
            </a:r>
            <a:r>
              <a:rPr lang="fr-LU" sz="2200" b="1" dirty="0">
                <a:solidFill>
                  <a:srgbClr val="00B050"/>
                </a:solidFill>
              </a:rPr>
              <a:t>}</a:t>
            </a:r>
            <a:endParaRPr lang="en-US" sz="2200" b="1" dirty="0">
              <a:solidFill>
                <a:srgbClr val="00B050"/>
              </a:solidFill>
            </a:endParaRPr>
          </a:p>
          <a:p>
            <a:r>
              <a:rPr lang="fr-LU" sz="2200" b="1" dirty="0"/>
              <a:t>    </a:t>
            </a:r>
            <a:r>
              <a:rPr lang="fr-LU" sz="2200" b="1" dirty="0" err="1">
                <a:solidFill>
                  <a:schemeClr val="accent1">
                    <a:lumMod val="75000"/>
                  </a:schemeClr>
                </a:solidFill>
              </a:rPr>
              <a:t>void</a:t>
            </a:r>
            <a:r>
              <a:rPr lang="fr-LU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LU" sz="2200" b="1" dirty="0" err="1">
                <a:solidFill>
                  <a:schemeClr val="accent1">
                    <a:lumMod val="75000"/>
                  </a:schemeClr>
                </a:solidFill>
              </a:rPr>
              <a:t>pecati</a:t>
            </a:r>
            <a:r>
              <a:rPr lang="fr-LU" sz="2200" b="1" dirty="0">
                <a:solidFill>
                  <a:schemeClr val="accent1">
                    <a:lumMod val="75000"/>
                  </a:schemeClr>
                </a:solidFill>
              </a:rPr>
              <a:t>(double  f)</a:t>
            </a: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LU" sz="2200" b="1" dirty="0">
                <a:solidFill>
                  <a:schemeClr val="accent1">
                    <a:lumMod val="75000"/>
                  </a:schemeClr>
                </a:solidFill>
              </a:rPr>
              <a:t>    {</a:t>
            </a: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LU" sz="2200" b="1" dirty="0">
                <a:solidFill>
                  <a:schemeClr val="accent1">
                    <a:lumMod val="75000"/>
                  </a:schemeClr>
                </a:solidFill>
              </a:rPr>
              <a:t>        cout &lt;&lt; f;</a:t>
            </a: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LU" sz="2200" b="1" dirty="0">
                <a:solidFill>
                  <a:schemeClr val="accent1">
                    <a:lumMod val="75000"/>
                  </a:schemeClr>
                </a:solidFill>
              </a:rPr>
              <a:t>    }</a:t>
            </a: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LU" sz="2200" b="1" dirty="0"/>
              <a:t>    </a:t>
            </a:r>
            <a:r>
              <a:rPr lang="fr-LU" sz="2200" b="1" dirty="0" err="1"/>
              <a:t>int</a:t>
            </a:r>
            <a:r>
              <a:rPr lang="fr-LU" sz="2200" b="1" dirty="0"/>
              <a:t> </a:t>
            </a:r>
            <a:r>
              <a:rPr lang="fr-LU" sz="2200" b="1" dirty="0" smtClean="0"/>
              <a:t>main()</a:t>
            </a:r>
            <a:endParaRPr lang="en-US" sz="2200" b="1" dirty="0"/>
          </a:p>
          <a:p>
            <a:r>
              <a:rPr lang="fr-LU" sz="2200" b="1" dirty="0"/>
              <a:t>    {</a:t>
            </a:r>
            <a:endParaRPr lang="en-US" sz="2200" b="1" dirty="0"/>
          </a:p>
          <a:p>
            <a:r>
              <a:rPr lang="fr-LU" sz="2200" b="1" dirty="0"/>
              <a:t>        </a:t>
            </a:r>
            <a:r>
              <a:rPr lang="en-US" sz="2200" b="1" dirty="0" err="1"/>
              <a:t>pecati</a:t>
            </a:r>
            <a:r>
              <a:rPr lang="en-US" sz="2200" b="1" dirty="0"/>
              <a:t>(5);</a:t>
            </a:r>
          </a:p>
          <a:p>
            <a:r>
              <a:rPr lang="en-US" sz="2200" b="1" dirty="0"/>
              <a:t>        </a:t>
            </a:r>
            <a:r>
              <a:rPr lang="en-US" sz="2200" b="1" dirty="0" err="1"/>
              <a:t>pecati</a:t>
            </a:r>
            <a:r>
              <a:rPr lang="en-US" sz="2200" b="1" dirty="0"/>
              <a:t>(500.263);</a:t>
            </a:r>
          </a:p>
          <a:p>
            <a:r>
              <a:rPr lang="en-US" sz="2200" b="1" dirty="0"/>
              <a:t>        return 0;</a:t>
            </a:r>
          </a:p>
          <a:p>
            <a:r>
              <a:rPr lang="en-US" sz="2200" b="1" dirty="0"/>
              <a:t>    </a:t>
            </a:r>
            <a:r>
              <a:rPr lang="en-US" sz="2200" b="1" dirty="0" smtClean="0"/>
              <a:t>}</a:t>
            </a:r>
            <a:endParaRPr lang="mk-MK" sz="2200" b="1" dirty="0" smtClean="0"/>
          </a:p>
          <a:p>
            <a:r>
              <a:rPr lang="en-US" sz="2400" u="sng" dirty="0" err="1">
                <a:solidFill>
                  <a:srgbClr val="FF0000"/>
                </a:solidFill>
              </a:rPr>
              <a:t>Колку</a:t>
            </a:r>
            <a:r>
              <a:rPr lang="en-US" sz="2400" u="sng" dirty="0">
                <a:solidFill>
                  <a:srgbClr val="FF0000"/>
                </a:solidFill>
              </a:rPr>
              <a:t> </a:t>
            </a:r>
            <a:r>
              <a:rPr lang="en-US" sz="2400" u="sng" dirty="0" err="1">
                <a:solidFill>
                  <a:srgbClr val="FF0000"/>
                </a:solidFill>
              </a:rPr>
              <a:t>пати</a:t>
            </a:r>
            <a:r>
              <a:rPr lang="en-US" sz="2400" u="sng" dirty="0">
                <a:solidFill>
                  <a:srgbClr val="FF0000"/>
                </a:solidFill>
              </a:rPr>
              <a:t> </a:t>
            </a:r>
            <a:r>
              <a:rPr lang="en-US" sz="2400" u="sng" dirty="0" err="1">
                <a:solidFill>
                  <a:srgbClr val="FF0000"/>
                </a:solidFill>
              </a:rPr>
              <a:t>може</a:t>
            </a:r>
            <a:r>
              <a:rPr lang="en-US" sz="2400" u="sng" dirty="0">
                <a:solidFill>
                  <a:srgbClr val="FF0000"/>
                </a:solidFill>
              </a:rPr>
              <a:t> </a:t>
            </a:r>
            <a:r>
              <a:rPr lang="en-US" sz="2400" u="sng" dirty="0" err="1">
                <a:solidFill>
                  <a:srgbClr val="FF0000"/>
                </a:solidFill>
              </a:rPr>
              <a:t>да</a:t>
            </a:r>
            <a:r>
              <a:rPr lang="en-US" sz="2400" u="sng" dirty="0">
                <a:solidFill>
                  <a:srgbClr val="FF0000"/>
                </a:solidFill>
              </a:rPr>
              <a:t> </a:t>
            </a:r>
            <a:r>
              <a:rPr lang="en-US" sz="2400" u="sng" dirty="0" err="1">
                <a:solidFill>
                  <a:srgbClr val="FF0000"/>
                </a:solidFill>
              </a:rPr>
              <a:t>се</a:t>
            </a:r>
            <a:r>
              <a:rPr lang="en-US" sz="2400" u="sng" dirty="0">
                <a:solidFill>
                  <a:srgbClr val="FF0000"/>
                </a:solidFill>
              </a:rPr>
              <a:t> </a:t>
            </a:r>
            <a:r>
              <a:rPr lang="en-US" sz="2400" u="sng" dirty="0" err="1">
                <a:solidFill>
                  <a:srgbClr val="FF0000"/>
                </a:solidFill>
              </a:rPr>
              <a:t>обремени</a:t>
            </a:r>
            <a:r>
              <a:rPr lang="en-US" sz="2400" u="sng" dirty="0">
                <a:solidFill>
                  <a:srgbClr val="FF0000"/>
                </a:solidFill>
              </a:rPr>
              <a:t>  </a:t>
            </a:r>
            <a:r>
              <a:rPr lang="en-US" sz="2400" u="sng" dirty="0" err="1">
                <a:solidFill>
                  <a:srgbClr val="FF0000"/>
                </a:solidFill>
              </a:rPr>
              <a:t>една</a:t>
            </a:r>
            <a:r>
              <a:rPr lang="en-US" sz="2400" u="sng" dirty="0">
                <a:solidFill>
                  <a:srgbClr val="FF0000"/>
                </a:solidFill>
              </a:rPr>
              <a:t> </a:t>
            </a:r>
            <a:r>
              <a:rPr lang="en-US" sz="2400" u="sng" dirty="0" err="1">
                <a:solidFill>
                  <a:srgbClr val="FF0000"/>
                </a:solidFill>
              </a:rPr>
              <a:t>функција</a:t>
            </a:r>
            <a:r>
              <a:rPr lang="en-US" sz="2400" u="sng" dirty="0">
                <a:solidFill>
                  <a:srgbClr val="FF0000"/>
                </a:solidFill>
              </a:rPr>
              <a:t>?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endParaRPr lang="en-US" sz="22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371600"/>
            <a:ext cx="3505200" cy="121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00" y="2667000"/>
            <a:ext cx="35052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:\eksterno\2015\IV god\габриела\17.JPG"/>
          <p:cNvPicPr/>
          <p:nvPr/>
        </p:nvPicPr>
        <p:blipFill>
          <a:blip r:embed="rId2"/>
          <a:srcRect r="32105" b="67918"/>
          <a:stretch>
            <a:fillRect/>
          </a:stretch>
        </p:blipFill>
        <p:spPr bwMode="auto">
          <a:xfrm>
            <a:off x="0" y="609600"/>
            <a:ext cx="9144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:\eksterno\2015\IV god\габриела\1.JPG"/>
          <p:cNvPicPr/>
          <p:nvPr/>
        </p:nvPicPr>
        <p:blipFill>
          <a:blip r:embed="rId2"/>
          <a:srcRect r="44544" b="68825"/>
          <a:stretch>
            <a:fillRect/>
          </a:stretch>
        </p:blipFill>
        <p:spPr bwMode="auto">
          <a:xfrm>
            <a:off x="304800" y="1828800"/>
            <a:ext cx="7696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7.JPG"/>
          <p:cNvPicPr/>
          <p:nvPr/>
        </p:nvPicPr>
        <p:blipFill>
          <a:blip r:embed="rId2"/>
          <a:srcRect r="33569" b="35107"/>
          <a:stretch>
            <a:fillRect/>
          </a:stretch>
        </p:blipFill>
        <p:spPr>
          <a:xfrm>
            <a:off x="0" y="609600"/>
            <a:ext cx="9143999" cy="5715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126</Words>
  <Application>Microsoft Office PowerPoint</Application>
  <PresentationFormat>On-screen Show (4:3)</PresentationFormat>
  <Paragraphs>66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mmb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mara</dc:creator>
  <cp:lastModifiedBy>mara</cp:lastModifiedBy>
  <cp:revision>6</cp:revision>
  <dcterms:created xsi:type="dcterms:W3CDTF">2016-03-01T21:24:30Z</dcterms:created>
  <dcterms:modified xsi:type="dcterms:W3CDTF">2016-03-06T18:03:14Z</dcterms:modified>
</cp:coreProperties>
</file>